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366" r:id="rId2"/>
    <p:sldId id="353" r:id="rId3"/>
    <p:sldId id="354" r:id="rId4"/>
    <p:sldId id="356" r:id="rId5"/>
    <p:sldId id="357" r:id="rId6"/>
    <p:sldId id="358" r:id="rId7"/>
    <p:sldId id="359" r:id="rId8"/>
    <p:sldId id="336" r:id="rId9"/>
    <p:sldId id="361" r:id="rId10"/>
    <p:sldId id="362" r:id="rId11"/>
    <p:sldId id="363" r:id="rId12"/>
    <p:sldId id="364" r:id="rId13"/>
    <p:sldId id="365" r:id="rId14"/>
    <p:sldId id="367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368" r:id="rId25"/>
    <p:sldId id="369" r:id="rId26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фанасьева Наталья" initials="АН" lastIdx="0" clrIdx="0">
    <p:extLst>
      <p:ext uri="{19B8F6BF-5375-455C-9EA6-DF929625EA0E}">
        <p15:presenceInfo xmlns:p15="http://schemas.microsoft.com/office/powerpoint/2012/main" userId="S-1-5-21-4137005149-2731571520-3340464405-12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89183" autoAdjust="0"/>
  </p:normalViewPr>
  <p:slideViewPr>
    <p:cSldViewPr snapToGrid="0">
      <p:cViewPr varScale="1">
        <p:scale>
          <a:sx n="104" d="100"/>
          <a:sy n="104" d="100"/>
        </p:scale>
        <p:origin x="21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33D00-A30D-4617-A511-11F6340336FA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4"/>
            <a:ext cx="5408930" cy="39148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3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E2E50-EAEA-4162-98EA-BCA17D473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039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37EA2-EA2A-446C-BDA0-A06E2B3A9F7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5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957-C2AD-49F9-A70D-1E4DAE6607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F554-4722-4CF7-9282-782905E1AA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6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957-C2AD-49F9-A70D-1E4DAE6607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F554-4722-4CF7-9282-782905E1AA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17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957-C2AD-49F9-A70D-1E4DAE6607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F554-4722-4CF7-9282-782905E1AA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00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068B3-6C13-4097-B97D-FB050EEC7F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6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957-C2AD-49F9-A70D-1E4DAE6607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F554-4722-4CF7-9282-782905E1AA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21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957-C2AD-49F9-A70D-1E4DAE6607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F554-4722-4CF7-9282-782905E1AA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1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957-C2AD-49F9-A70D-1E4DAE6607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F554-4722-4CF7-9282-782905E1AA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63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957-C2AD-49F9-A70D-1E4DAE6607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F554-4722-4CF7-9282-782905E1AA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0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957-C2AD-49F9-A70D-1E4DAE6607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F554-4722-4CF7-9282-782905E1AA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3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957-C2AD-49F9-A70D-1E4DAE6607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F554-4722-4CF7-9282-782905E1AA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2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957-C2AD-49F9-A70D-1E4DAE6607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F554-4722-4CF7-9282-782905E1AA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957-C2AD-49F9-A70D-1E4DAE6607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F554-4722-4CF7-9282-782905E1AA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5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C957-C2AD-49F9-A70D-1E4DAE6607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F554-4722-4CF7-9282-782905E1AA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9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4.jpe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resume@medved-holding.com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ructure.sfu-kras.ru/medv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4364" y="1945777"/>
            <a:ext cx="8458200" cy="1662044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+mn-lt"/>
              </a:rPr>
              <a:t>«Высшая </a:t>
            </a:r>
            <a:r>
              <a:rPr lang="ru-RU" sz="5400" dirty="0">
                <a:solidFill>
                  <a:srgbClr val="002060"/>
                </a:solidFill>
                <a:latin typeface="+mn-lt"/>
              </a:rPr>
              <a:t>школа а</a:t>
            </a:r>
            <a:r>
              <a:rPr lang="ru-RU" sz="5400" dirty="0" smtClean="0">
                <a:solidFill>
                  <a:srgbClr val="002060"/>
                </a:solidFill>
                <a:latin typeface="+mn-lt"/>
              </a:rPr>
              <a:t>втомобильного сервиса» </a:t>
            </a:r>
            <a:endParaRPr lang="ru-RU" sz="5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6825" y="4596725"/>
            <a:ext cx="7073278" cy="1655762"/>
          </a:xfrm>
        </p:spPr>
        <p:txBody>
          <a:bodyPr>
            <a:normAutofit/>
          </a:bodyPr>
          <a:lstStyle/>
          <a:p>
            <a:r>
              <a:rPr lang="ru-RU" sz="2000" b="1" dirty="0"/>
              <a:t>с</a:t>
            </a:r>
            <a:r>
              <a:rPr lang="ru-RU" sz="2000" b="1" dirty="0" smtClean="0"/>
              <a:t>овместный проект </a:t>
            </a:r>
          </a:p>
          <a:p>
            <a:r>
              <a:rPr lang="ru-RU" sz="2000" b="1" dirty="0" smtClean="0"/>
              <a:t>Сибирского Федерального Университета и </a:t>
            </a:r>
          </a:p>
          <a:p>
            <a:r>
              <a:rPr lang="ru-RU" sz="2000" b="1" dirty="0" smtClean="0"/>
              <a:t>Группы </a:t>
            </a:r>
            <a:r>
              <a:rPr lang="ru-RU" sz="2000" b="1" dirty="0"/>
              <a:t>Компаний «Медведь Холдинг».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890" y="317067"/>
            <a:ext cx="2526414" cy="127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1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967" y="107753"/>
            <a:ext cx="1656371" cy="838941"/>
          </a:xfrm>
          <a:prstGeom prst="rect">
            <a:avLst/>
          </a:prstGeom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73906" y="1009755"/>
            <a:ext cx="8842434" cy="682412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Учебный центр ГК «Медведь Холдинг»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3906" y="5490929"/>
            <a:ext cx="1552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Учебный цех.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8"/>
          <a:stretch/>
        </p:blipFill>
        <p:spPr>
          <a:xfrm>
            <a:off x="173906" y="2030441"/>
            <a:ext cx="8842434" cy="336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0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967" y="107753"/>
            <a:ext cx="1656371" cy="838941"/>
          </a:xfrm>
          <a:prstGeom prst="rect">
            <a:avLst/>
          </a:prstGeom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73906" y="1009755"/>
            <a:ext cx="8842434" cy="682412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Учебный центр ГК «Медведь Холдинг»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06" y="1891863"/>
            <a:ext cx="4134296" cy="310072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538" y="3102394"/>
            <a:ext cx="4503802" cy="300411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3109" y="5096056"/>
            <a:ext cx="3221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Учебный класс</a:t>
            </a:r>
          </a:p>
          <a:p>
            <a:pPr algn="ctr"/>
            <a:r>
              <a:rPr lang="ru-RU" dirty="0" smtClean="0"/>
              <a:t>(в каждом дилерском центре!)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821289" y="2678887"/>
            <a:ext cx="2354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«Преподавательская»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24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967" y="107753"/>
            <a:ext cx="1656371" cy="838941"/>
          </a:xfrm>
          <a:prstGeom prst="rect">
            <a:avLst/>
          </a:prstGeom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73906" y="1009755"/>
            <a:ext cx="8842434" cy="682412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Учебный центр ГК «Медведь Холдинг»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1"/>
          <a:stretch/>
        </p:blipFill>
        <p:spPr>
          <a:xfrm>
            <a:off x="600709" y="1828804"/>
            <a:ext cx="7977352" cy="43460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4319" y="1843231"/>
            <a:ext cx="727013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ДИНАМИЧЕСКАЯ МОДЕЛЬ ДВИГАТЕЛЯ И ТРАНСМИССИИ АВТОМОБИЛЯ</a:t>
            </a:r>
          </a:p>
        </p:txBody>
      </p:sp>
    </p:spTree>
    <p:extLst>
      <p:ext uri="{BB962C8B-B14F-4D97-AF65-F5344CB8AC3E}">
        <p14:creationId xmlns:p14="http://schemas.microsoft.com/office/powerpoint/2010/main" val="738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967" y="107753"/>
            <a:ext cx="1656371" cy="838941"/>
          </a:xfrm>
          <a:prstGeom prst="rect">
            <a:avLst/>
          </a:prstGeom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73906" y="1009755"/>
            <a:ext cx="8842434" cy="682412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Учебный центр ГК «Медведь Холдинг»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5" t="11818" r="10000" b="17786"/>
          <a:stretch/>
        </p:blipFill>
        <p:spPr>
          <a:xfrm>
            <a:off x="908459" y="1692167"/>
            <a:ext cx="6904309" cy="46023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3673" y="5521900"/>
            <a:ext cx="258719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Динамическая модель четырехтактного двигателя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105465" y="1957032"/>
            <a:ext cx="159248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Рулевая рейка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517638" y="4707173"/>
            <a:ext cx="118654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DSG (</a:t>
            </a:r>
            <a:r>
              <a:rPr lang="ru-RU" dirty="0" smtClean="0"/>
              <a:t>КПП)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76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39" y="163467"/>
            <a:ext cx="7392674" cy="87707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+mn-lt"/>
              </a:rPr>
              <a:t>ГК «Медведь Холдинг»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342" y="1382890"/>
            <a:ext cx="2921197" cy="152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986" y="5293324"/>
            <a:ext cx="926166" cy="6483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02" y="5293323"/>
            <a:ext cx="582588" cy="5825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79" y="5255034"/>
            <a:ext cx="720995" cy="7209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37" y="5268659"/>
            <a:ext cx="775460" cy="643368"/>
          </a:xfrm>
          <a:prstGeom prst="rect">
            <a:avLst/>
          </a:prstGeom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46" y="5304487"/>
            <a:ext cx="700274" cy="571424"/>
          </a:xfrm>
          <a:prstGeom prst="rect">
            <a:avLst/>
          </a:prstGeom>
        </p:spPr>
      </p:pic>
      <p:pic>
        <p:nvPicPr>
          <p:cNvPr id="12" name="Picture 2" descr="http://www.auto-dealer74.ru/img/bus/lada_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047" y="5384296"/>
            <a:ext cx="1183578" cy="59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messingerdesign.com/wp-content/uploads/2011/09/04_4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66" y="5205847"/>
            <a:ext cx="1274089" cy="90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parts-bs.com/system/catalog_logo/120/logo-citroen.png?147126539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155" y="5384296"/>
            <a:ext cx="607224" cy="54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6030" y="942611"/>
            <a:ext cx="577792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ea typeface="Times New Roman" panose="02020603050405020304" pitchFamily="18" charset="0"/>
              </a:rPr>
              <a:t>Продажа</a:t>
            </a:r>
            <a:r>
              <a:rPr lang="ru-RU" sz="1600" dirty="0">
                <a:ea typeface="Times New Roman" panose="02020603050405020304" pitchFamily="18" charset="0"/>
              </a:rPr>
              <a:t>, гарантийное и </a:t>
            </a:r>
            <a:r>
              <a:rPr lang="ru-RU" sz="1600" dirty="0" smtClean="0">
                <a:ea typeface="Times New Roman" panose="02020603050405020304" pitchFamily="18" charset="0"/>
              </a:rPr>
              <a:t>сервисное обслуживание автомобилей и мотоциклов в 3-х городах (Красноярск, Новосибирск и Абакан) – 20 салонов.</a:t>
            </a:r>
          </a:p>
          <a:p>
            <a:pPr marL="542925" indent="-285750" algn="just">
              <a:buFont typeface="Wingdings" panose="05000000000000000000" pitchFamily="2" charset="2"/>
              <a:buChar char="ü"/>
            </a:pPr>
            <a:endParaRPr lang="ru-RU" sz="1000" dirty="0" smtClean="0">
              <a:ea typeface="Times New Roman" panose="02020603050405020304" pitchFamily="18" charset="0"/>
            </a:endParaRPr>
          </a:p>
          <a:p>
            <a:pPr marL="542925" indent="-285750" algn="just">
              <a:buFont typeface="Wingdings" panose="05000000000000000000" pitchFamily="2" charset="2"/>
              <a:buChar char="ü"/>
            </a:pPr>
            <a:endParaRPr lang="ru-RU" sz="1000" dirty="0" smtClean="0">
              <a:ea typeface="Times New Roman" panose="02020603050405020304" pitchFamily="18" charset="0"/>
            </a:endParaRPr>
          </a:p>
          <a:p>
            <a:pPr marL="542925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ea typeface="Times New Roman" panose="02020603050405020304" pitchFamily="18" charset="0"/>
              </a:rPr>
              <a:t>С</a:t>
            </a:r>
            <a:r>
              <a:rPr lang="ru-RU" sz="1600" dirty="0" smtClean="0">
                <a:ea typeface="Times New Roman" panose="02020603050405020304" pitchFamily="18" charset="0"/>
              </a:rPr>
              <a:t>еть аккумуляторных центров «Медведь» (Красноярск, Новосибирск, Назарово, Ачинск, Канск, Минусинск, Абакан) – 18 магазинов.</a:t>
            </a:r>
          </a:p>
          <a:p>
            <a:pPr marL="542925" indent="-285750" algn="just">
              <a:buFont typeface="Wingdings" panose="05000000000000000000" pitchFamily="2" charset="2"/>
              <a:buChar char="ü"/>
            </a:pPr>
            <a:endParaRPr lang="ru-RU" sz="1600" dirty="0">
              <a:ea typeface="Times New Roman" panose="02020603050405020304" pitchFamily="18" charset="0"/>
            </a:endParaRPr>
          </a:p>
          <a:p>
            <a:pPr marL="542925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ea typeface="Times New Roman" panose="02020603050405020304" pitchFamily="18" charset="0"/>
              </a:rPr>
              <a:t>Станция технического обслуживания</a:t>
            </a:r>
            <a:r>
              <a:rPr lang="en-US" sz="1600" dirty="0" smtClean="0"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ea typeface="Times New Roman" panose="02020603050405020304" pitchFamily="18" charset="0"/>
              </a:rPr>
              <a:t>легковых автомобилей и коммерческого транспорта «Доступный сервис» + 3 центра кузовного ремонта</a:t>
            </a:r>
          </a:p>
          <a:p>
            <a:pPr marL="542925" indent="-285750" algn="just">
              <a:buFont typeface="Wingdings" panose="05000000000000000000" pitchFamily="2" charset="2"/>
              <a:buChar char="ü"/>
            </a:pPr>
            <a:endParaRPr lang="ru-RU" sz="1000" dirty="0" smtClean="0">
              <a:ea typeface="Times New Roman" panose="02020603050405020304" pitchFamily="18" charset="0"/>
            </a:endParaRPr>
          </a:p>
          <a:p>
            <a:pPr marL="542925" indent="-285750" algn="just">
              <a:buFont typeface="Wingdings" panose="05000000000000000000" pitchFamily="2" charset="2"/>
              <a:buChar char="ü"/>
            </a:pPr>
            <a:endParaRPr lang="ru-RU" sz="1000" dirty="0" smtClean="0">
              <a:ea typeface="Times New Roman" panose="02020603050405020304" pitchFamily="18" charset="0"/>
            </a:endParaRPr>
          </a:p>
          <a:p>
            <a:pPr marL="542925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ea typeface="Times New Roman" panose="02020603050405020304" pitchFamily="18" charset="0"/>
              </a:rPr>
              <a:t>Численность персонала ГК «Медведь Холдинг»  на текущий момент 1 096 человек.</a:t>
            </a:r>
            <a:endParaRPr lang="ru-RU" sz="1600" dirty="0">
              <a:ea typeface="Times New Roman" panose="02020603050405020304" pitchFamily="18" charset="0"/>
            </a:endParaRPr>
          </a:p>
        </p:txBody>
      </p:sp>
      <p:pic>
        <p:nvPicPr>
          <p:cNvPr id="17" name="Picture 2" descr="C:\Users\aumechev\Desktop\медведь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717" y="135007"/>
            <a:ext cx="695623" cy="77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-88461" y="4709729"/>
            <a:ext cx="2704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/>
            <a:r>
              <a:rPr lang="ru-RU" b="1" dirty="0" smtClean="0">
                <a:ea typeface="Times New Roman" panose="02020603050405020304" pitchFamily="18" charset="0"/>
              </a:rPr>
              <a:t>Официальный дилер:</a:t>
            </a:r>
            <a:endParaRPr lang="ru-RU" b="1" dirty="0">
              <a:ea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22370" y="5384296"/>
            <a:ext cx="1130293" cy="4916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77" y="5289800"/>
            <a:ext cx="773214" cy="68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1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34" y="0"/>
            <a:ext cx="7256040" cy="87707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+mn-lt"/>
              </a:rPr>
              <a:t>ГК «Медведь Холдинг»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19" y="1108305"/>
            <a:ext cx="4354621" cy="20973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0" r="10134"/>
          <a:stretch/>
        </p:blipFill>
        <p:spPr>
          <a:xfrm>
            <a:off x="215856" y="3604889"/>
            <a:ext cx="5613202" cy="25226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6" y="1108305"/>
            <a:ext cx="4528012" cy="209735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089617" y="3604889"/>
            <a:ext cx="2936573" cy="276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u="sng" dirty="0" smtClean="0"/>
              <a:t>Направление </a:t>
            </a:r>
            <a:r>
              <a:rPr lang="en-US" sz="2000" u="sng" dirty="0" smtClean="0"/>
              <a:t>BMW</a:t>
            </a:r>
            <a:r>
              <a:rPr lang="ru-RU" sz="2000" dirty="0" smtClean="0"/>
              <a:t>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b="1" dirty="0" smtClean="0"/>
              <a:t>Красноярск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b="1" dirty="0" smtClean="0"/>
              <a:t>Новосибирск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b="1" dirty="0" smtClean="0"/>
              <a:t>Абакан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Кемерово (2018г.)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3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567" y="108348"/>
            <a:ext cx="809290" cy="66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6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34" y="0"/>
            <a:ext cx="7256040" cy="87707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+mn-lt"/>
              </a:rPr>
              <a:t>ГК «Медведь Холдинг»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69822" y="3898419"/>
            <a:ext cx="2998706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u="sng" dirty="0" smtClean="0"/>
              <a:t>Направление </a:t>
            </a:r>
            <a:r>
              <a:rPr lang="en-US" sz="2000" u="sng" dirty="0" smtClean="0"/>
              <a:t>Volkswagen</a:t>
            </a:r>
            <a:r>
              <a:rPr lang="ru-RU" sz="2000" dirty="0" smtClean="0"/>
              <a:t>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b="1" dirty="0" smtClean="0"/>
              <a:t>Красноярск</a:t>
            </a:r>
            <a:r>
              <a:rPr lang="en-US" sz="2400" b="1" dirty="0" smtClean="0"/>
              <a:t> – 2 </a:t>
            </a:r>
            <a:r>
              <a:rPr lang="ru-RU" sz="2400" b="1" dirty="0" smtClean="0"/>
              <a:t>ДЦ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b="1" dirty="0" smtClean="0"/>
              <a:t>Абакан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" r="4596"/>
          <a:stretch/>
        </p:blipFill>
        <p:spPr>
          <a:xfrm>
            <a:off x="136634" y="3898419"/>
            <a:ext cx="4866289" cy="20236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69" y="1112265"/>
            <a:ext cx="4363721" cy="21134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2"/>
          <a:stretch/>
        </p:blipFill>
        <p:spPr>
          <a:xfrm>
            <a:off x="136633" y="1097953"/>
            <a:ext cx="4397231" cy="21277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175" y="93215"/>
            <a:ext cx="682706" cy="68270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23949" y="3207002"/>
            <a:ext cx="193091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ДЦ (ул. 9 Мая, 72)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23424" y="3207002"/>
            <a:ext cx="232198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ДЦ (ул. Копылова, 57)</a:t>
            </a:r>
          </a:p>
        </p:txBody>
      </p:sp>
    </p:spTree>
    <p:extLst>
      <p:ext uri="{BB962C8B-B14F-4D97-AF65-F5344CB8AC3E}">
        <p14:creationId xmlns:p14="http://schemas.microsoft.com/office/powerpoint/2010/main" val="336268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34" y="0"/>
            <a:ext cx="7256040" cy="87707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+mn-lt"/>
              </a:rPr>
              <a:t>ГК «Медведь Холдинг»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38655" y="1113177"/>
            <a:ext cx="2390719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u="sng" dirty="0" smtClean="0"/>
              <a:t>Направление </a:t>
            </a:r>
            <a:r>
              <a:rPr lang="en-US" sz="2000" u="sng" dirty="0" smtClean="0"/>
              <a:t>Skoda</a:t>
            </a:r>
            <a:r>
              <a:rPr lang="ru-RU" sz="2000" dirty="0" smtClean="0"/>
              <a:t>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b="1" dirty="0" smtClean="0"/>
              <a:t>Красноярск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b="1" dirty="0" smtClean="0"/>
              <a:t>Абакан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" y="908767"/>
            <a:ext cx="5361539" cy="24802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" y="3579207"/>
            <a:ext cx="5361539" cy="24784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895" y="124753"/>
            <a:ext cx="988424" cy="98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34" y="0"/>
            <a:ext cx="7256040" cy="87707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+mn-lt"/>
              </a:rPr>
              <a:t>ГК «Медведь Холдинг»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75967" y="3682235"/>
            <a:ext cx="3007555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u="sng" dirty="0" smtClean="0"/>
              <a:t>Направление </a:t>
            </a:r>
            <a:r>
              <a:rPr lang="en-US" sz="2000" u="sng" dirty="0" smtClean="0"/>
              <a:t>Hyundai</a:t>
            </a:r>
            <a:r>
              <a:rPr lang="ru-RU" sz="2000" dirty="0" smtClean="0"/>
              <a:t>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b="1" dirty="0" smtClean="0"/>
              <a:t>Красноярск – 2 ДЦ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b="1" dirty="0" smtClean="0"/>
              <a:t>Минусинск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0" y="956440"/>
            <a:ext cx="4462486" cy="18498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103" y="956440"/>
            <a:ext cx="4382498" cy="18498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/>
          <a:stretch/>
        </p:blipFill>
        <p:spPr>
          <a:xfrm>
            <a:off x="146819" y="3469597"/>
            <a:ext cx="5612411" cy="24267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42" y="31530"/>
            <a:ext cx="890447" cy="7902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32954" y="2806262"/>
            <a:ext cx="29443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ДЦ (ул. Северное шоссе, 19)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32954" y="5875012"/>
            <a:ext cx="247587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ДЦ (ул. Караульная, 33)</a:t>
            </a:r>
          </a:p>
        </p:txBody>
      </p:sp>
    </p:spTree>
    <p:extLst>
      <p:ext uri="{BB962C8B-B14F-4D97-AF65-F5344CB8AC3E}">
        <p14:creationId xmlns:p14="http://schemas.microsoft.com/office/powerpoint/2010/main" val="82583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34" y="0"/>
            <a:ext cx="7256040" cy="87707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+mn-lt"/>
              </a:rPr>
              <a:t>ГК «Медведь Холдинг»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07801" y="1380470"/>
            <a:ext cx="2861040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u="sng" dirty="0" smtClean="0"/>
              <a:t>Направление </a:t>
            </a:r>
            <a:r>
              <a:rPr lang="en-US" sz="2000" u="sng" dirty="0" smtClean="0"/>
              <a:t>Mitsubishi</a:t>
            </a:r>
            <a:r>
              <a:rPr lang="ru-RU" sz="2000" dirty="0" smtClean="0"/>
              <a:t>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b="1" dirty="0" smtClean="0"/>
              <a:t>Красноярск </a:t>
            </a:r>
            <a:endParaRPr lang="en-US" sz="2400" b="1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b="1" dirty="0" smtClean="0"/>
              <a:t>Минусинск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4" y="877078"/>
            <a:ext cx="5255173" cy="2580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4" y="3802294"/>
            <a:ext cx="5255173" cy="23616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867" y="105517"/>
            <a:ext cx="1027133" cy="66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8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4"/>
          <p:cNvSpPr txBox="1">
            <a:spLocks/>
          </p:cNvSpPr>
          <p:nvPr/>
        </p:nvSpPr>
        <p:spPr bwMode="auto">
          <a:xfrm>
            <a:off x="619078" y="220716"/>
            <a:ext cx="8018236" cy="5839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BMW Group Condensed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BMW Group Condensed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BMW Group Condensed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BMW Group Condensed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BMW Group Condensed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MW Group Condensed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MW Group Condensed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MW Group Condensed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MW Group Condensed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kumimoji="0" lang="ru-RU" altLang="ru-RU" sz="2800" b="1" dirty="0" smtClean="0">
                <a:solidFill>
                  <a:srgbClr val="002060"/>
                </a:solidFill>
                <a:latin typeface="+mn-lt"/>
              </a:rPr>
              <a:t>Сотрудничество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kumimoji="0" lang="ru-RU" altLang="ru-RU" sz="2800" b="1" dirty="0" smtClean="0">
                <a:solidFill>
                  <a:srgbClr val="002060"/>
                </a:solidFill>
                <a:latin typeface="+mn-lt"/>
              </a:rPr>
              <a:t>с Политехническим институтом</a:t>
            </a:r>
            <a:endParaRPr kumimoji="0" lang="en-GB" alt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9995" y="1479719"/>
            <a:ext cx="861640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Сотрудничество ГК «Медведь Холдинг» и Автотранспортного факультета началось еще в 2000 году.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На базе дилерского центра </a:t>
            </a:r>
            <a:r>
              <a:rPr lang="en-US" dirty="0" smtClean="0">
                <a:solidFill>
                  <a:srgbClr val="002060"/>
                </a:solidFill>
              </a:rPr>
              <a:t>Hyundai /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Mitsubishi  </a:t>
            </a:r>
            <a:r>
              <a:rPr lang="ru-RU" dirty="0" smtClean="0">
                <a:solidFill>
                  <a:srgbClr val="002060"/>
                </a:solidFill>
              </a:rPr>
              <a:t>(Северное шоссе) было организовано прохождение практик для студентов «</a:t>
            </a:r>
            <a:r>
              <a:rPr lang="ru-RU" dirty="0" err="1" smtClean="0">
                <a:solidFill>
                  <a:srgbClr val="002060"/>
                </a:solidFill>
              </a:rPr>
              <a:t>автосервисных</a:t>
            </a:r>
            <a:r>
              <a:rPr lang="ru-RU" dirty="0" smtClean="0">
                <a:solidFill>
                  <a:srgbClr val="002060"/>
                </a:solidFill>
              </a:rPr>
              <a:t>» специальностей Автотранспортного факультета.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algn="just"/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С 2005 года технический директор ГК «Медведь Холдинг» </a:t>
            </a:r>
            <a:r>
              <a:rPr lang="ru-RU" dirty="0" err="1" smtClean="0">
                <a:solidFill>
                  <a:srgbClr val="002060"/>
                </a:solidFill>
              </a:rPr>
              <a:t>Потехонченко</a:t>
            </a:r>
            <a:r>
              <a:rPr lang="ru-RU" dirty="0" smtClean="0">
                <a:solidFill>
                  <a:srgbClr val="002060"/>
                </a:solidFill>
              </a:rPr>
              <a:t> В.Н. является председателем экзаменационной комиссии по направлению «Автомобильный сервис» (тогда «Автомобильный сервис и фирменное обслуживание»). Большая часть выпускников данного направления обучения при защите дипломов получали приглашения работать в компании.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Мы четко понимали, что кадры необходимо готовить, а с образовательными учреждениями – сотрудничать!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polytech.sfu-kras.ru/res/images/Politex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47"/>
          <a:stretch/>
        </p:blipFill>
        <p:spPr bwMode="auto">
          <a:xfrm>
            <a:off x="319995" y="0"/>
            <a:ext cx="1067371" cy="103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umechev\Desktop\медвед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74" y="220716"/>
            <a:ext cx="695623" cy="77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64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34" y="0"/>
            <a:ext cx="7256040" cy="87707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+mn-lt"/>
              </a:rPr>
              <a:t>ГК «Медведь Холдинг»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5247" y="5121098"/>
            <a:ext cx="232986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u="sng" dirty="0" smtClean="0"/>
              <a:t>Направление </a:t>
            </a:r>
            <a:r>
              <a:rPr lang="en-US" sz="2000" u="sng" dirty="0" smtClean="0"/>
              <a:t>LADA</a:t>
            </a:r>
            <a:r>
              <a:rPr lang="ru-RU" sz="2000" dirty="0" smtClean="0"/>
              <a:t>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b="1" dirty="0" smtClean="0"/>
              <a:t>Красноярск </a:t>
            </a:r>
            <a:endParaRPr lang="en-US" sz="2400" b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110866"/>
            <a:ext cx="7970606" cy="3776444"/>
          </a:xfrm>
          <a:prstGeom prst="rect">
            <a:avLst/>
          </a:prstGeom>
        </p:spPr>
      </p:pic>
      <p:pic>
        <p:nvPicPr>
          <p:cNvPr id="8" name="Picture 2" descr="http://www.auto-dealer74.ru/img/bus/lada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64" y="107306"/>
            <a:ext cx="1324930" cy="66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27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34" y="0"/>
            <a:ext cx="7256040" cy="87707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+mn-lt"/>
              </a:rPr>
              <a:t>ГК «Медведь Холдинг»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35116" y="5037017"/>
            <a:ext cx="43023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u="sng" dirty="0" smtClean="0"/>
              <a:t>Направление </a:t>
            </a:r>
            <a:r>
              <a:rPr lang="en-US" sz="2000" u="sng" dirty="0" smtClean="0"/>
              <a:t>Peugeot, Citroen, Suzuki</a:t>
            </a:r>
            <a:r>
              <a:rPr lang="ru-RU" sz="2000" dirty="0" smtClean="0"/>
              <a:t>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b="1" dirty="0" smtClean="0"/>
              <a:t>Красноярск</a:t>
            </a:r>
            <a:r>
              <a:rPr lang="ru-RU" dirty="0" smtClean="0"/>
              <a:t> </a:t>
            </a:r>
            <a:endParaRPr lang="en-US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160" y="116526"/>
            <a:ext cx="909957" cy="754954"/>
          </a:xfrm>
          <a:prstGeom prst="rect">
            <a:avLst/>
          </a:prstGeom>
        </p:spPr>
      </p:pic>
      <p:pic>
        <p:nvPicPr>
          <p:cNvPr id="7" name="Picture 4" descr="http://messingerdesign.com/wp-content/uploads/2011/09/04_4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145" y="-1"/>
            <a:ext cx="1505855" cy="106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arts-bs.com/system/catalog_logo/120/logo-citroen.png?147126539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676" y="206961"/>
            <a:ext cx="689469" cy="62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6" b="13789"/>
          <a:stretch/>
        </p:blipFill>
        <p:spPr>
          <a:xfrm>
            <a:off x="1135116" y="1028574"/>
            <a:ext cx="6873765" cy="385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9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34" y="0"/>
            <a:ext cx="7256040" cy="87707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+mn-lt"/>
              </a:rPr>
              <a:t>ГК «Медведь Холдинг»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3603" y="5195106"/>
            <a:ext cx="76916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Станция технического обслуживания и кузовного ремонта легковых автомобилей и коммерческого транспорта  </a:t>
            </a:r>
          </a:p>
          <a:p>
            <a:r>
              <a:rPr lang="ru-RU" sz="2400" b="1" u="sng" dirty="0" smtClean="0"/>
              <a:t>«Доступный сервис»</a:t>
            </a:r>
            <a:endParaRPr lang="en-US" sz="2000" b="1" u="sng" dirty="0" smtClean="0"/>
          </a:p>
        </p:txBody>
      </p:sp>
      <p:pic>
        <p:nvPicPr>
          <p:cNvPr id="8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32" y="1237487"/>
            <a:ext cx="6693129" cy="352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9577" t="9190" r="55223" b="82557"/>
          <a:stretch/>
        </p:blipFill>
        <p:spPr>
          <a:xfrm>
            <a:off x="6737130" y="231819"/>
            <a:ext cx="2244145" cy="41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34" y="0"/>
            <a:ext cx="7256040" cy="87707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+mn-lt"/>
              </a:rPr>
              <a:t>ГК «Медведь Холдинг»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15137" y="3410902"/>
            <a:ext cx="4782207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Сеть аккумуляторных центров </a:t>
            </a:r>
          </a:p>
          <a:p>
            <a:r>
              <a:rPr lang="ru-RU" sz="2000" dirty="0" smtClean="0"/>
              <a:t>«Медведь» - 18 магазинов: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Красноярск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Новосибирск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Ачинск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Назарово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Канск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Минусинск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Абакан  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</a:rPr>
              <a:t>Кемерово (2018 г.)</a:t>
            </a:r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7" y="3860622"/>
            <a:ext cx="3554777" cy="23825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7" y="575650"/>
            <a:ext cx="3508495" cy="29224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857" y="871788"/>
            <a:ext cx="3913213" cy="2626339"/>
          </a:xfrm>
          <a:prstGeom prst="rect">
            <a:avLst/>
          </a:prstGeom>
        </p:spPr>
      </p:pic>
      <p:pic>
        <p:nvPicPr>
          <p:cNvPr id="9" name="Picture 2" descr="C:\Users\aumechev\Desktop\медвед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692" y="103317"/>
            <a:ext cx="695623" cy="77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72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0717" y="84083"/>
            <a:ext cx="6460956" cy="704194"/>
          </a:xfrm>
        </p:spPr>
        <p:txBody>
          <a:bodyPr>
            <a:normAutofit/>
          </a:bodyPr>
          <a:lstStyle/>
          <a:p>
            <a:pPr marL="285750" lvl="0" indent="-285750" algn="ctr">
              <a:spcBef>
                <a:spcPts val="1000"/>
              </a:spcBef>
            </a:pPr>
            <a:r>
              <a:rPr lang="ru-RU" sz="3200" b="1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Спорт </a:t>
            </a:r>
            <a:r>
              <a:rPr lang="ru-RU" sz="32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и здоровый образ </a:t>
            </a:r>
            <a:r>
              <a:rPr lang="ru-RU" sz="3200" b="1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жизни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36" y="1141840"/>
            <a:ext cx="5266212" cy="5400600"/>
          </a:xfrm>
        </p:spPr>
        <p:txBody>
          <a:bodyPr>
            <a:normAutofit/>
          </a:bodyPr>
          <a:lstStyle/>
          <a:p>
            <a:pPr algn="just">
              <a:lnSpc>
                <a:spcPct val="50000"/>
              </a:lnSpc>
              <a:buClr>
                <a:srgbClr val="0000CC"/>
              </a:buClr>
              <a:buSzPct val="110000"/>
            </a:pPr>
            <a:r>
              <a:rPr lang="ru-RU" sz="1800" dirty="0" smtClean="0"/>
              <a:t>Летняя спартакиада -</a:t>
            </a:r>
            <a:r>
              <a:rPr lang="en-US" sz="1800" dirty="0" smtClean="0"/>
              <a:t> </a:t>
            </a:r>
            <a:r>
              <a:rPr lang="ru-RU" sz="1800" dirty="0" smtClean="0"/>
              <a:t>посвященная </a:t>
            </a:r>
            <a:r>
              <a:rPr lang="ru-RU" sz="1800" dirty="0"/>
              <a:t>дню </a:t>
            </a:r>
            <a:endParaRPr lang="ru-RU" sz="1800" dirty="0" smtClean="0"/>
          </a:p>
          <a:p>
            <a:pPr marL="0" indent="0" algn="just">
              <a:lnSpc>
                <a:spcPct val="50000"/>
              </a:lnSpc>
              <a:buClr>
                <a:srgbClr val="0000CC"/>
              </a:buClr>
              <a:buSzPct val="110000"/>
              <a:buNone/>
            </a:pPr>
            <a:r>
              <a:rPr lang="ru-RU" sz="1800" dirty="0"/>
              <a:t> </a:t>
            </a:r>
            <a:r>
              <a:rPr lang="ru-RU" sz="1800" dirty="0" smtClean="0"/>
              <a:t>  рождения </a:t>
            </a:r>
            <a:r>
              <a:rPr lang="ru-RU" sz="1800" dirty="0"/>
              <a:t>Холдинга в </a:t>
            </a:r>
            <a:r>
              <a:rPr lang="ru-RU" sz="1800" dirty="0" smtClean="0"/>
              <a:t>июле.</a:t>
            </a:r>
          </a:p>
          <a:p>
            <a:pPr marL="0" indent="0" algn="just">
              <a:lnSpc>
                <a:spcPct val="50000"/>
              </a:lnSpc>
              <a:buClr>
                <a:srgbClr val="0000CC"/>
              </a:buClr>
              <a:buSzPct val="110000"/>
              <a:buNone/>
            </a:pPr>
            <a:endParaRPr lang="ru-RU" sz="1200" dirty="0"/>
          </a:p>
          <a:p>
            <a:pPr algn="just">
              <a:lnSpc>
                <a:spcPct val="50000"/>
              </a:lnSpc>
              <a:buClr>
                <a:srgbClr val="0000CC"/>
              </a:buClr>
              <a:buSzPct val="110000"/>
            </a:pPr>
            <a:r>
              <a:rPr lang="ru-RU" sz="1800" dirty="0" smtClean="0"/>
              <a:t>Зимняя спартакиада </a:t>
            </a:r>
            <a:r>
              <a:rPr lang="ru-RU" sz="1800" dirty="0"/>
              <a:t>«На </a:t>
            </a:r>
            <a:r>
              <a:rPr lang="ru-RU" sz="1800" dirty="0" smtClean="0"/>
              <a:t>Кубок </a:t>
            </a:r>
          </a:p>
          <a:p>
            <a:pPr marL="0" indent="0" algn="just">
              <a:lnSpc>
                <a:spcPct val="50000"/>
              </a:lnSpc>
              <a:buClr>
                <a:srgbClr val="0000CC"/>
              </a:buClr>
              <a:buSzPct val="110000"/>
              <a:buNone/>
            </a:pPr>
            <a:r>
              <a:rPr lang="ru-RU" sz="1800" dirty="0"/>
              <a:t> </a:t>
            </a:r>
            <a:r>
              <a:rPr lang="ru-RU" sz="1800" dirty="0" smtClean="0"/>
              <a:t>    Учредителя»  Лыжные гонки.</a:t>
            </a:r>
          </a:p>
          <a:p>
            <a:pPr marL="0" indent="0" algn="just">
              <a:lnSpc>
                <a:spcPct val="50000"/>
              </a:lnSpc>
              <a:buClr>
                <a:srgbClr val="0000CC"/>
              </a:buClr>
              <a:buSzPct val="110000"/>
              <a:buNone/>
            </a:pPr>
            <a:endParaRPr lang="ru-RU" sz="1050" dirty="0"/>
          </a:p>
          <a:p>
            <a:pPr algn="just">
              <a:lnSpc>
                <a:spcPct val="50000"/>
              </a:lnSpc>
              <a:buClr>
                <a:srgbClr val="0000CC"/>
              </a:buClr>
              <a:buSzPct val="110000"/>
            </a:pPr>
            <a:r>
              <a:rPr lang="ru-RU" sz="1800" dirty="0"/>
              <a:t>Осенняя </a:t>
            </a:r>
            <a:r>
              <a:rPr lang="ru-RU" sz="1800" dirty="0" smtClean="0"/>
              <a:t>спартакиада - посвященная </a:t>
            </a:r>
          </a:p>
          <a:p>
            <a:pPr marL="0" indent="0" algn="just">
              <a:lnSpc>
                <a:spcPct val="50000"/>
              </a:lnSpc>
              <a:buClr>
                <a:srgbClr val="0000CC"/>
              </a:buClr>
              <a:buSzPct val="110000"/>
              <a:buNone/>
            </a:pPr>
            <a:r>
              <a:rPr lang="ru-RU" sz="1800" dirty="0"/>
              <a:t> </a:t>
            </a:r>
            <a:r>
              <a:rPr lang="ru-RU" sz="1800" dirty="0" smtClean="0"/>
              <a:t>    «Дню автомобилиста</a:t>
            </a:r>
            <a:r>
              <a:rPr lang="ru-RU" sz="1800" dirty="0"/>
              <a:t>». </a:t>
            </a:r>
            <a:endParaRPr lang="ru-RU" sz="1800" dirty="0" smtClean="0"/>
          </a:p>
          <a:p>
            <a:pPr marL="0" indent="0" algn="just">
              <a:lnSpc>
                <a:spcPct val="50000"/>
              </a:lnSpc>
              <a:buClr>
                <a:srgbClr val="0000CC"/>
              </a:buClr>
              <a:buSzPct val="110000"/>
              <a:buNone/>
            </a:pPr>
            <a:endParaRPr lang="ru-RU" sz="600" dirty="0"/>
          </a:p>
          <a:p>
            <a:pPr algn="just">
              <a:lnSpc>
                <a:spcPct val="50000"/>
              </a:lnSpc>
              <a:buClr>
                <a:srgbClr val="0000CC"/>
              </a:buClr>
              <a:buSzPct val="110000"/>
            </a:pPr>
            <a:r>
              <a:rPr lang="ru-RU" sz="1800" dirty="0" smtClean="0"/>
              <a:t>Нормативы  ГТО, секция бокса.</a:t>
            </a:r>
          </a:p>
          <a:p>
            <a:pPr algn="just">
              <a:lnSpc>
                <a:spcPct val="50000"/>
              </a:lnSpc>
              <a:buClr>
                <a:srgbClr val="0000CC"/>
              </a:buClr>
              <a:buSzPct val="110000"/>
            </a:pPr>
            <a:endParaRPr lang="ru-RU" sz="3200" dirty="0">
              <a:latin typeface="Calibri" pitchFamily="34" charset="0"/>
            </a:endParaRPr>
          </a:p>
          <a:p>
            <a:pPr marL="0" indent="0" algn="just">
              <a:lnSpc>
                <a:spcPct val="50000"/>
              </a:lnSpc>
              <a:buClr>
                <a:srgbClr val="0000CC"/>
              </a:buClr>
              <a:buSzPct val="110000"/>
              <a:buNone/>
            </a:pPr>
            <a:endParaRPr lang="ru-RU" sz="3200" dirty="0" smtClean="0">
              <a:latin typeface="Calibri" pitchFamily="34" charset="0"/>
            </a:endParaRPr>
          </a:p>
        </p:txBody>
      </p:sp>
      <p:pic>
        <p:nvPicPr>
          <p:cNvPr id="9" name="Picture 2" descr="GG1A07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061" y="1065891"/>
            <a:ext cx="3892544" cy="259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02" y="3689132"/>
            <a:ext cx="3535512" cy="263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061" y="3689132"/>
            <a:ext cx="3892544" cy="2632324"/>
          </a:xfrm>
          <a:prstGeom prst="rect">
            <a:avLst/>
          </a:prstGeom>
        </p:spPr>
      </p:pic>
      <p:pic>
        <p:nvPicPr>
          <p:cNvPr id="8" name="Picture 2" descr="C:\Users\aumechev\Desktop\медведь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343" y="158762"/>
            <a:ext cx="695623" cy="77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5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3" t="5329" r="8062" b="11036"/>
          <a:stretch/>
        </p:blipFill>
        <p:spPr>
          <a:xfrm>
            <a:off x="283283" y="84080"/>
            <a:ext cx="4443032" cy="63064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096906" y="4171332"/>
            <a:ext cx="40470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Контакты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endParaRPr lang="ru-RU" sz="700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тел. +7 (391) 285-42-78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ru-RU" sz="600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e-mail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resume@medved-holding.com</a:t>
            </a:r>
            <a:endParaRPr lang="en-US" dirty="0" smtClean="0"/>
          </a:p>
          <a:p>
            <a:endParaRPr lang="ru-RU" sz="1000" dirty="0"/>
          </a:p>
          <a:p>
            <a:r>
              <a:rPr lang="en-US" dirty="0" smtClean="0">
                <a:hlinkClick r:id="rId4"/>
              </a:rPr>
              <a:t>www.structure.sfu-kras.ru/medved</a:t>
            </a:r>
            <a:r>
              <a:rPr lang="ru-RU" dirty="0" smtClean="0"/>
              <a:t> </a:t>
            </a:r>
          </a:p>
          <a:p>
            <a:endParaRPr lang="ru-RU" sz="700" dirty="0" smtClean="0"/>
          </a:p>
          <a:p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vk.com/</a:t>
            </a:r>
            <a:r>
              <a:rPr lang="en-US" u="sng" dirty="0" err="1" smtClean="0">
                <a:solidFill>
                  <a:schemeClr val="accent1">
                    <a:lumMod val="75000"/>
                  </a:schemeClr>
                </a:solidFill>
              </a:rPr>
              <a:t>vshas</a:t>
            </a:r>
            <a:endParaRPr lang="ru-RU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600" dirty="0" smtClean="0"/>
          </a:p>
          <a:p>
            <a:r>
              <a:rPr lang="en-US" dirty="0" smtClean="0">
                <a:solidFill>
                  <a:srgbClr val="002060"/>
                </a:solidFill>
              </a:rPr>
              <a:t>#</a:t>
            </a:r>
            <a:r>
              <a:rPr lang="ru-RU" dirty="0" err="1" smtClean="0">
                <a:solidFill>
                  <a:srgbClr val="002060"/>
                </a:solidFill>
              </a:rPr>
              <a:t>сфу_медведь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platzhalter 3"/>
          <p:cNvSpPr txBox="1">
            <a:spLocks/>
          </p:cNvSpPr>
          <p:nvPr/>
        </p:nvSpPr>
        <p:spPr>
          <a:xfrm>
            <a:off x="5096906" y="320632"/>
            <a:ext cx="3906983" cy="3621975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ru-RU" sz="1800" u="sng" dirty="0" smtClean="0">
                <a:solidFill>
                  <a:srgbClr val="002060"/>
                </a:solidFill>
                <a:cs typeface="Arial" pitchFamily="34" charset="0"/>
              </a:rPr>
              <a:t>Приглашаем на экскурсию</a:t>
            </a:r>
            <a:r>
              <a:rPr lang="ru-RU" altLang="ru-RU" sz="1800" dirty="0" smtClean="0">
                <a:solidFill>
                  <a:srgbClr val="002060"/>
                </a:solidFill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altLang="ru-RU" sz="1800" dirty="0" smtClean="0">
                <a:solidFill>
                  <a:srgbClr val="002060"/>
                </a:solidFill>
                <a:cs typeface="Arial" pitchFamily="34" charset="0"/>
              </a:rPr>
              <a:t>Управляющая компания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altLang="ru-RU" sz="1800" dirty="0" smtClean="0">
                <a:solidFill>
                  <a:srgbClr val="002060"/>
                </a:solidFill>
                <a:cs typeface="Arial" pitchFamily="34" charset="0"/>
              </a:rPr>
              <a:t>Учебный центр ГК МХ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altLang="ru-RU" sz="1800" dirty="0" smtClean="0">
                <a:solidFill>
                  <a:srgbClr val="002060"/>
                </a:solidFill>
                <a:cs typeface="Arial" pitchFamily="34" charset="0"/>
              </a:rPr>
              <a:t>Дилерский центр </a:t>
            </a:r>
            <a:r>
              <a:rPr lang="en-US" altLang="ru-RU" sz="1800" dirty="0" smtClean="0">
                <a:solidFill>
                  <a:srgbClr val="002060"/>
                </a:solidFill>
                <a:cs typeface="Arial" pitchFamily="34" charset="0"/>
              </a:rPr>
              <a:t>Volkswagen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altLang="ru-RU" sz="1800" dirty="0" smtClean="0">
                <a:solidFill>
                  <a:srgbClr val="002060"/>
                </a:solidFill>
                <a:cs typeface="Arial" pitchFamily="34" charset="0"/>
              </a:rPr>
              <a:t>Дилерский центр </a:t>
            </a:r>
            <a:r>
              <a:rPr lang="en-US" altLang="ru-RU" sz="1800" dirty="0" smtClean="0">
                <a:solidFill>
                  <a:srgbClr val="002060"/>
                </a:solidFill>
                <a:cs typeface="Arial" pitchFamily="34" charset="0"/>
              </a:rPr>
              <a:t>Skoda</a:t>
            </a:r>
            <a:endParaRPr lang="ru-RU" altLang="ru-RU" sz="18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ru-RU" altLang="ru-RU" sz="105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2060"/>
                </a:solidFill>
                <a:cs typeface="Arial" pitchFamily="34" charset="0"/>
              </a:rPr>
              <a:t>Адресу: 9 Мая,72.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2060"/>
                </a:solidFill>
                <a:cs typeface="Arial" pitchFamily="34" charset="0"/>
              </a:rPr>
              <a:t>Запись по телефону: 285-42-78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FF0000"/>
                </a:solidFill>
                <a:cs typeface="Arial" pitchFamily="34" charset="0"/>
              </a:rPr>
              <a:t>(или 8-983-207-32-47)</a:t>
            </a:r>
            <a:endParaRPr lang="en-GB" altLang="ru-RU" sz="1800" dirty="0" smtClean="0">
              <a:solidFill>
                <a:srgbClr val="FF0000"/>
              </a:solidFill>
              <a:cs typeface="Arial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ru-RU" altLang="ru-RU" sz="1800" dirty="0" smtClean="0">
              <a:latin typeface="BMW Group Condensed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3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6472" y="0"/>
            <a:ext cx="6565059" cy="125659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«Высшая школа </a:t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автомобильного сервиса»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28650" y="1657460"/>
            <a:ext cx="78867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dirty="0">
                <a:solidFill>
                  <a:srgbClr val="002060"/>
                </a:solidFill>
              </a:rPr>
              <a:t>14 февраля 2017 </a:t>
            </a:r>
            <a:r>
              <a:rPr lang="ru-RU" sz="1800" dirty="0">
                <a:solidFill>
                  <a:srgbClr val="002060"/>
                </a:solidFill>
              </a:rPr>
              <a:t>года Сибирский федеральный университет и Группа Компаний «Медведь Холдинг» подписали соглашение о создании базовой кафедры «Высшая школа автомобильного сервиса», в рамках которой будет проходить обучение.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Picture 2" descr="лого со слов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2" y="146149"/>
            <a:ext cx="1158657" cy="89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085772"/>
            <a:ext cx="3708935" cy="23404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001" y="3085772"/>
            <a:ext cx="3747536" cy="2330941"/>
          </a:xfrm>
          <a:prstGeom prst="rect">
            <a:avLst/>
          </a:prstGeom>
        </p:spPr>
      </p:pic>
      <p:pic>
        <p:nvPicPr>
          <p:cNvPr id="10" name="Picture 2" descr="C:\Users\aumechev\Desktop\медвед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305" y="146149"/>
            <a:ext cx="695623" cy="77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2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3684" y="866738"/>
            <a:ext cx="8078548" cy="63868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«Высшая школа автомобильного сервиса»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967" y="107753"/>
            <a:ext cx="1656371" cy="838941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15007" y="1672772"/>
            <a:ext cx="8261132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29 мая 2017 г. </a:t>
            </a:r>
            <a:r>
              <a:rPr lang="ru-RU" sz="2000" dirty="0">
                <a:solidFill>
                  <a:srgbClr val="002060"/>
                </a:solidFill>
              </a:rPr>
              <a:t>–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новая образовательная программа «Высшая школа автомобильного сервиса» утверждена </a:t>
            </a:r>
            <a:r>
              <a:rPr lang="ru-RU" sz="2000" dirty="0">
                <a:solidFill>
                  <a:srgbClr val="002060"/>
                </a:solidFill>
              </a:rPr>
              <a:t>Ученым советом СФУ. </a:t>
            </a:r>
          </a:p>
          <a:p>
            <a:pPr marL="0" indent="0" algn="just">
              <a:buNone/>
            </a:pPr>
            <a:endParaRPr lang="ru-RU" sz="9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000" b="1" dirty="0">
                <a:solidFill>
                  <a:srgbClr val="002060"/>
                </a:solidFill>
              </a:rPr>
              <a:t>20 июня 2017 г.</a:t>
            </a:r>
            <a:r>
              <a:rPr lang="ru-RU" sz="2000" dirty="0">
                <a:solidFill>
                  <a:srgbClr val="002060"/>
                </a:solidFill>
              </a:rPr>
              <a:t> – старт первого набора на очную форму обучения по программе прикладного </a:t>
            </a:r>
            <a:r>
              <a:rPr lang="ru-RU" sz="2000" dirty="0" err="1">
                <a:solidFill>
                  <a:srgbClr val="002060"/>
                </a:solidFill>
              </a:rPr>
              <a:t>бакалавриата</a:t>
            </a:r>
            <a:r>
              <a:rPr lang="ru-RU" sz="2000" dirty="0">
                <a:solidFill>
                  <a:srgbClr val="002060"/>
                </a:solidFill>
              </a:rPr>
              <a:t> «Высшая школа автомобильного сервиса»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35722" y="3477746"/>
            <a:ext cx="4708635" cy="1787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Срок обучения </a:t>
            </a:r>
            <a:r>
              <a:rPr lang="ru-RU" dirty="0">
                <a:solidFill>
                  <a:srgbClr val="002060"/>
                </a:solidFill>
              </a:rPr>
              <a:t>- 4 </a:t>
            </a:r>
            <a:r>
              <a:rPr lang="ru-RU" dirty="0" smtClean="0">
                <a:solidFill>
                  <a:srgbClr val="002060"/>
                </a:solidFill>
              </a:rPr>
              <a:t>года (очная форма)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Формат обучения </a:t>
            </a:r>
            <a:r>
              <a:rPr lang="ru-RU" dirty="0">
                <a:solidFill>
                  <a:srgbClr val="002060"/>
                </a:solidFill>
              </a:rPr>
              <a:t>– прикладной  </a:t>
            </a:r>
            <a:r>
              <a:rPr lang="ru-RU" dirty="0" err="1">
                <a:solidFill>
                  <a:srgbClr val="002060"/>
                </a:solidFill>
              </a:rPr>
              <a:t>бакалавриат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План набора на 2017 г</a:t>
            </a:r>
            <a:r>
              <a:rPr lang="ru-RU" dirty="0">
                <a:solidFill>
                  <a:srgbClr val="002060"/>
                </a:solidFill>
              </a:rPr>
              <a:t>. – 25 </a:t>
            </a:r>
            <a:r>
              <a:rPr lang="ru-RU" dirty="0" smtClean="0">
                <a:solidFill>
                  <a:srgbClr val="002060"/>
                </a:solidFill>
              </a:rPr>
              <a:t>человек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Специальность -  </a:t>
            </a:r>
            <a:r>
              <a:rPr lang="ru-RU" dirty="0">
                <a:solidFill>
                  <a:srgbClr val="002060"/>
                </a:solidFill>
              </a:rPr>
              <a:t>Эксплуатация транспортно-технологических машин и комплексов</a:t>
            </a:r>
          </a:p>
          <a:p>
            <a:pPr>
              <a:lnSpc>
                <a:spcPct val="120000"/>
              </a:lnSpc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5007" y="5100780"/>
            <a:ext cx="8177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1 сентября 2017 г</a:t>
            </a:r>
            <a:r>
              <a:rPr lang="ru-RU" b="1" dirty="0">
                <a:solidFill>
                  <a:srgbClr val="002060"/>
                </a:solidFill>
              </a:rPr>
              <a:t>.</a:t>
            </a:r>
            <a:r>
              <a:rPr lang="ru-RU" dirty="0">
                <a:solidFill>
                  <a:srgbClr val="002060"/>
                </a:solidFill>
              </a:rPr>
              <a:t> – </a:t>
            </a:r>
            <a:r>
              <a:rPr lang="ru-RU" dirty="0" smtClean="0">
                <a:solidFill>
                  <a:srgbClr val="002060"/>
                </a:solidFill>
              </a:rPr>
              <a:t>первый набор </a:t>
            </a:r>
            <a:r>
              <a:rPr lang="ru-RU" dirty="0" smtClean="0">
                <a:solidFill>
                  <a:srgbClr val="002060"/>
                </a:solidFill>
              </a:rPr>
              <a:t>ВШАС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ВАЖНО: новый набор 2018 г. – </a:t>
            </a:r>
            <a:r>
              <a:rPr lang="ru-RU" b="1" u="sng" dirty="0" smtClean="0">
                <a:solidFill>
                  <a:srgbClr val="FF0000"/>
                </a:solidFill>
              </a:rPr>
              <a:t>выделено </a:t>
            </a:r>
            <a:r>
              <a:rPr lang="ru-RU" sz="2400" b="1" u="sng" dirty="0" smtClean="0">
                <a:solidFill>
                  <a:srgbClr val="FF0000"/>
                </a:solidFill>
              </a:rPr>
              <a:t>10 бюджетных </a:t>
            </a:r>
            <a:r>
              <a:rPr lang="ru-RU" sz="2400" b="1" u="sng" dirty="0" smtClean="0">
                <a:solidFill>
                  <a:srgbClr val="FF0000"/>
                </a:solidFill>
              </a:rPr>
              <a:t>мест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9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3684" y="866738"/>
            <a:ext cx="8078548" cy="63868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«Высшая школа автомобильного сервиса»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967" y="107753"/>
            <a:ext cx="1656371" cy="838941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44843" y="1602659"/>
            <a:ext cx="8700618" cy="47964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rgbClr val="002060"/>
                </a:solidFill>
              </a:rPr>
              <a:t>Кафедра </a:t>
            </a:r>
            <a:r>
              <a:rPr lang="ru-RU" sz="1800" dirty="0" smtClean="0">
                <a:solidFill>
                  <a:srgbClr val="002060"/>
                </a:solidFill>
              </a:rPr>
              <a:t>работает под патронажем крупнейшей в регионе дилерской сети автосалонов Группы Компаний «Медведь Холдинг».</a:t>
            </a:r>
          </a:p>
          <a:p>
            <a:pPr marL="0" indent="0" algn="just">
              <a:buNone/>
            </a:pPr>
            <a:endParaRPr lang="ru-RU" sz="7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1800" u="sng" dirty="0" smtClean="0">
                <a:solidFill>
                  <a:srgbClr val="002060"/>
                </a:solidFill>
              </a:rPr>
              <a:t>Основные сотрудники кафедры «ВШАС»</a:t>
            </a:r>
            <a:r>
              <a:rPr lang="ru-RU" sz="1800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</a:rPr>
              <a:t>Заведующим </a:t>
            </a:r>
            <a:r>
              <a:rPr lang="ru-RU" sz="1800" b="1" dirty="0">
                <a:solidFill>
                  <a:srgbClr val="002060"/>
                </a:solidFill>
              </a:rPr>
              <a:t>кафедры </a:t>
            </a:r>
            <a:r>
              <a:rPr lang="ru-RU" sz="1800" b="1" dirty="0" smtClean="0">
                <a:solidFill>
                  <a:srgbClr val="002060"/>
                </a:solidFill>
              </a:rPr>
              <a:t>- Бяков </a:t>
            </a:r>
            <a:r>
              <a:rPr lang="ru-RU" sz="1800" b="1" dirty="0">
                <a:solidFill>
                  <a:srgbClr val="002060"/>
                </a:solidFill>
              </a:rPr>
              <a:t>Николай </a:t>
            </a:r>
            <a:r>
              <a:rPr lang="ru-RU" sz="1800" b="1" dirty="0" smtClean="0">
                <a:solidFill>
                  <a:srgbClr val="002060"/>
                </a:solidFill>
              </a:rPr>
              <a:t>Владимирович</a:t>
            </a:r>
            <a:r>
              <a:rPr lang="ru-RU" sz="1800" dirty="0" smtClean="0">
                <a:solidFill>
                  <a:srgbClr val="002060"/>
                </a:solidFill>
              </a:rPr>
              <a:t> (генеральный </a:t>
            </a:r>
            <a:r>
              <a:rPr lang="ru-RU" sz="1800" dirty="0">
                <a:solidFill>
                  <a:srgbClr val="002060"/>
                </a:solidFill>
              </a:rPr>
              <a:t>директор и учредитель ГК «Медведь Холдинг</a:t>
            </a:r>
            <a:r>
              <a:rPr lang="ru-RU" sz="1800" dirty="0" smtClean="0">
                <a:solidFill>
                  <a:srgbClr val="002060"/>
                </a:solidFill>
              </a:rPr>
              <a:t>»)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</a:rPr>
              <a:t>Руководитель образовательной программы – Катаргин Владимир Николаевич</a:t>
            </a:r>
            <a:r>
              <a:rPr lang="ru-RU" sz="1800" dirty="0" smtClean="0">
                <a:solidFill>
                  <a:srgbClr val="002060"/>
                </a:solidFill>
              </a:rPr>
              <a:t> (профессор, кандидат технических наук)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</a:rPr>
              <a:t>Руководитель проекта от ГК МХ – Меркушев Евгений Владиславович</a:t>
            </a:r>
            <a:r>
              <a:rPr lang="ru-RU" sz="1800" dirty="0" smtClean="0">
                <a:solidFill>
                  <a:srgbClr val="002060"/>
                </a:solidFill>
              </a:rPr>
              <a:t> (управляющий директор ГК «Медведь Холдинг»)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</a:rPr>
              <a:t>Зам. </a:t>
            </a:r>
            <a:r>
              <a:rPr lang="ru-RU" sz="1800" b="1" dirty="0" err="1" smtClean="0">
                <a:solidFill>
                  <a:srgbClr val="002060"/>
                </a:solidFill>
              </a:rPr>
              <a:t>завед</a:t>
            </a:r>
            <a:r>
              <a:rPr lang="ru-RU" sz="1800" b="1" dirty="0" smtClean="0">
                <a:solidFill>
                  <a:srgbClr val="002060"/>
                </a:solidFill>
              </a:rPr>
              <a:t>. кафедры по учебной работе – Камольцева Алла Владимировна </a:t>
            </a:r>
            <a:r>
              <a:rPr lang="ru-RU" sz="1800" dirty="0" smtClean="0">
                <a:solidFill>
                  <a:srgbClr val="002060"/>
                </a:solidFill>
              </a:rPr>
              <a:t>(доцент, кандидат технических наук)</a:t>
            </a:r>
            <a:endParaRPr lang="ru-RU" sz="18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Куратор студентов – Потехонченко Владимир Николаевич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                                    (технический директор ГК «Медведь Холдинг»)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7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3684" y="866738"/>
            <a:ext cx="8078548" cy="63868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«Высшая школа автомобильного сервиса»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967" y="107753"/>
            <a:ext cx="1656371" cy="838941"/>
          </a:xfrm>
          <a:prstGeom prst="rect">
            <a:avLst/>
          </a:prstGeom>
        </p:spPr>
      </p:pic>
      <p:sp>
        <p:nvSpPr>
          <p:cNvPr id="10" name="Объект 6"/>
          <p:cNvSpPr>
            <a:spLocks noGrp="1"/>
          </p:cNvSpPr>
          <p:nvPr>
            <p:ph idx="1"/>
          </p:nvPr>
        </p:nvSpPr>
        <p:spPr>
          <a:xfrm>
            <a:off x="182634" y="1933902"/>
            <a:ext cx="8700618" cy="473846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u="sng" dirty="0" smtClean="0">
                <a:solidFill>
                  <a:srgbClr val="002060"/>
                </a:solidFill>
              </a:rPr>
              <a:t>Цель</a:t>
            </a:r>
            <a:r>
              <a:rPr lang="ru-RU" sz="2400" dirty="0" smtClean="0">
                <a:solidFill>
                  <a:srgbClr val="002060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Подготовка кадрового резерва для компании</a:t>
            </a:r>
          </a:p>
          <a:p>
            <a:pPr marL="0" indent="0" algn="just">
              <a:buNone/>
            </a:pPr>
            <a:endParaRPr lang="ru-RU" sz="12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sz="1200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Углубленное изучение специальных дисциплин: новейшие технологии в автомобилестроение, современные технологии ТОиТР, бизнес-процессы, внутренние стандарты компании. </a:t>
            </a:r>
          </a:p>
          <a:p>
            <a:pPr marL="0" indent="0" algn="just"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Практика в действующих дилерских центрах</a:t>
            </a:r>
          </a:p>
          <a:p>
            <a:pPr marL="0" indent="0" algn="just"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23167" y="2987065"/>
            <a:ext cx="1303283" cy="214426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51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967" y="107753"/>
            <a:ext cx="1656371" cy="838941"/>
          </a:xfrm>
          <a:prstGeom prst="rect">
            <a:avLst/>
          </a:prstGeom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0" y="946694"/>
            <a:ext cx="9144000" cy="709578"/>
          </a:xfrm>
        </p:spPr>
        <p:txBody>
          <a:bodyPr>
            <a:normAutofit/>
          </a:bodyPr>
          <a:lstStyle/>
          <a:p>
            <a:pPr marL="0" indent="0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Преимущества обучения: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Объект 6"/>
          <p:cNvSpPr>
            <a:spLocks noGrp="1"/>
          </p:cNvSpPr>
          <p:nvPr>
            <p:ph idx="1"/>
          </p:nvPr>
        </p:nvSpPr>
        <p:spPr>
          <a:xfrm>
            <a:off x="238084" y="1656272"/>
            <a:ext cx="8700618" cy="47964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Обучение в </a:t>
            </a:r>
            <a:r>
              <a:rPr lang="ru-RU" sz="1800" dirty="0">
                <a:solidFill>
                  <a:srgbClr val="002060"/>
                </a:solidFill>
              </a:rPr>
              <a:t>формате </a:t>
            </a:r>
            <a:r>
              <a:rPr lang="ru-RU" sz="1800" dirty="0" smtClean="0">
                <a:solidFill>
                  <a:srgbClr val="002060"/>
                </a:solidFill>
              </a:rPr>
              <a:t>прикладного </a:t>
            </a:r>
            <a:r>
              <a:rPr lang="ru-RU" sz="1800" dirty="0">
                <a:solidFill>
                  <a:srgbClr val="002060"/>
                </a:solidFill>
              </a:rPr>
              <a:t>бакалавриата, </a:t>
            </a:r>
            <a:r>
              <a:rPr lang="ru-RU" sz="1800" dirty="0" smtClean="0">
                <a:solidFill>
                  <a:srgbClr val="002060"/>
                </a:solidFill>
              </a:rPr>
              <a:t>т.е. </a:t>
            </a:r>
            <a:r>
              <a:rPr lang="ru-RU" sz="1800" dirty="0">
                <a:solidFill>
                  <a:srgbClr val="002060"/>
                </a:solidFill>
              </a:rPr>
              <a:t>значительная часть учебного времени будет отведена на практические занятия непосредственно на территории </a:t>
            </a:r>
            <a:r>
              <a:rPr lang="ru-RU" sz="1800" dirty="0" smtClean="0">
                <a:solidFill>
                  <a:srgbClr val="002060"/>
                </a:solidFill>
              </a:rPr>
              <a:t>    ГК «Медведь Холдинг».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Программа разработана </a:t>
            </a:r>
            <a:r>
              <a:rPr lang="ru-RU" sz="1800" dirty="0">
                <a:solidFill>
                  <a:srgbClr val="002060"/>
                </a:solidFill>
              </a:rPr>
              <a:t>с участием как преподавателей кафедры транспорта СФУ, так и представителей ГК «Медведь Холдинг</a:t>
            </a:r>
            <a:r>
              <a:rPr lang="ru-RU" sz="1800" dirty="0" smtClean="0">
                <a:solidFill>
                  <a:srgbClr val="002060"/>
                </a:solidFill>
              </a:rPr>
              <a:t>».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Специалисты </a:t>
            </a:r>
            <a:r>
              <a:rPr lang="ru-RU" sz="1800" dirty="0">
                <a:solidFill>
                  <a:srgbClr val="002060"/>
                </a:solidFill>
              </a:rPr>
              <a:t>компании и учебный центр ГК «Медведь Холдинг» </a:t>
            </a:r>
            <a:r>
              <a:rPr lang="ru-RU" sz="1800" dirty="0" smtClean="0">
                <a:solidFill>
                  <a:srgbClr val="002060"/>
                </a:solidFill>
              </a:rPr>
              <a:t>непосредственно </a:t>
            </a:r>
            <a:r>
              <a:rPr lang="ru-RU" sz="1800" dirty="0">
                <a:solidFill>
                  <a:srgbClr val="002060"/>
                </a:solidFill>
              </a:rPr>
              <a:t>задействованы в учебном процессе.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По окончании обучения трудоустройство в стабильной и престижной компании.</a:t>
            </a:r>
            <a:endParaRPr lang="ru-RU" sz="12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Достойная зарплата.</a:t>
            </a:r>
            <a:endParaRPr lang="ru-RU" sz="12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Современная и востребованная отрасль.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Знания, основанные на мировом опыте автопроизводителей.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«Высшая </a:t>
            </a:r>
            <a:r>
              <a:rPr lang="ru-RU" sz="2000" b="1" dirty="0">
                <a:solidFill>
                  <a:srgbClr val="002060"/>
                </a:solidFill>
              </a:rPr>
              <a:t>школа автомобильного </a:t>
            </a:r>
            <a:r>
              <a:rPr lang="ru-RU" sz="2000" b="1" dirty="0" smtClean="0">
                <a:solidFill>
                  <a:srgbClr val="002060"/>
                </a:solidFill>
              </a:rPr>
              <a:t>сервиса» - уникальный проект в сфере технического образования в Красноярском крае.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1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3138" y="1567336"/>
            <a:ext cx="86808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solidFill>
                  <a:srgbClr val="002060"/>
                </a:solidFill>
              </a:rPr>
              <a:t>Набор </a:t>
            </a:r>
            <a:r>
              <a:rPr lang="ru-RU" sz="1600" b="1" u="sng" dirty="0" smtClean="0">
                <a:solidFill>
                  <a:srgbClr val="002060"/>
                </a:solidFill>
              </a:rPr>
              <a:t>2017/2018</a:t>
            </a:r>
            <a:r>
              <a:rPr lang="ru-RU" sz="1600" u="sng" dirty="0" smtClean="0">
                <a:solidFill>
                  <a:srgbClr val="002060"/>
                </a:solidFill>
              </a:rPr>
              <a:t>-первый набор состоялся в 2017 г. </a:t>
            </a:r>
          </a:p>
          <a:p>
            <a:r>
              <a:rPr lang="ru-RU" sz="1600" u="sng" dirty="0" smtClean="0">
                <a:solidFill>
                  <a:srgbClr val="002060"/>
                </a:solidFill>
              </a:rPr>
              <a:t>План набора в </a:t>
            </a:r>
            <a:r>
              <a:rPr lang="ru-RU" sz="1600" b="1" u="sng" dirty="0" smtClean="0">
                <a:solidFill>
                  <a:srgbClr val="002060"/>
                </a:solidFill>
              </a:rPr>
              <a:t>2018/2019</a:t>
            </a:r>
            <a:r>
              <a:rPr lang="ru-RU" sz="1600" u="sng" dirty="0" smtClean="0">
                <a:solidFill>
                  <a:srgbClr val="002060"/>
                </a:solidFill>
              </a:rPr>
              <a:t> году – </a:t>
            </a:r>
            <a:r>
              <a:rPr lang="ru-RU" sz="1600" b="1" u="sng" dirty="0" smtClean="0">
                <a:solidFill>
                  <a:srgbClr val="002060"/>
                </a:solidFill>
              </a:rPr>
              <a:t>25</a:t>
            </a:r>
            <a:r>
              <a:rPr lang="ru-RU" sz="1600" u="sng" dirty="0" smtClean="0">
                <a:solidFill>
                  <a:srgbClr val="002060"/>
                </a:solidFill>
              </a:rPr>
              <a:t> человек</a:t>
            </a:r>
            <a:r>
              <a:rPr lang="ru-RU" sz="1600" dirty="0" smtClean="0">
                <a:solidFill>
                  <a:srgbClr val="002060"/>
                </a:solidFill>
              </a:rPr>
              <a:t>: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на бюджетной основе- </a:t>
            </a:r>
            <a:r>
              <a:rPr lang="ru-RU" sz="1600" b="1" dirty="0" smtClean="0">
                <a:solidFill>
                  <a:srgbClr val="FF0000"/>
                </a:solidFill>
              </a:rPr>
              <a:t>10</a:t>
            </a:r>
            <a:r>
              <a:rPr lang="ru-RU" sz="1600" dirty="0" smtClean="0">
                <a:solidFill>
                  <a:srgbClr val="002060"/>
                </a:solidFill>
              </a:rPr>
              <a:t> человек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на </a:t>
            </a:r>
            <a:r>
              <a:rPr lang="ru-RU" sz="1600" dirty="0">
                <a:solidFill>
                  <a:srgbClr val="002060"/>
                </a:solidFill>
              </a:rPr>
              <a:t>платной </a:t>
            </a:r>
            <a:r>
              <a:rPr lang="ru-RU" sz="1600" dirty="0" smtClean="0">
                <a:solidFill>
                  <a:srgbClr val="002060"/>
                </a:solidFill>
              </a:rPr>
              <a:t>основе- </a:t>
            </a:r>
            <a:r>
              <a:rPr lang="ru-RU" sz="1600" b="1" dirty="0" smtClean="0">
                <a:solidFill>
                  <a:srgbClr val="FF0000"/>
                </a:solidFill>
              </a:rPr>
              <a:t>15</a:t>
            </a:r>
            <a:r>
              <a:rPr lang="ru-RU" sz="1600" dirty="0" smtClean="0">
                <a:solidFill>
                  <a:srgbClr val="002060"/>
                </a:solidFill>
              </a:rPr>
              <a:t> человек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2901" y="3391064"/>
            <a:ext cx="5879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Физика = 36 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Математика (профильная) =30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Русский </a:t>
            </a:r>
            <a:r>
              <a:rPr lang="ru-RU" sz="1600" dirty="0">
                <a:solidFill>
                  <a:srgbClr val="002060"/>
                </a:solidFill>
              </a:rPr>
              <a:t>язык  </a:t>
            </a:r>
            <a:r>
              <a:rPr lang="ru-RU" sz="1600" dirty="0" smtClean="0">
                <a:solidFill>
                  <a:srgbClr val="002060"/>
                </a:solidFill>
              </a:rPr>
              <a:t>= 40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3139" y="6085475"/>
            <a:ext cx="80582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Место учебы: </a:t>
            </a:r>
            <a:r>
              <a:rPr lang="ru-RU" sz="1600" dirty="0" smtClean="0">
                <a:solidFill>
                  <a:srgbClr val="002060"/>
                </a:solidFill>
              </a:rPr>
              <a:t>Студенческий городок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3138" y="4901955"/>
            <a:ext cx="67808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План набора 25</a:t>
            </a:r>
            <a:r>
              <a:rPr lang="ru-RU" sz="1600" dirty="0" smtClean="0">
                <a:solidFill>
                  <a:srgbClr val="002060"/>
                </a:solidFill>
              </a:rPr>
              <a:t> человек, преимущество будут иметь абитуриенты, набравшие наибольшее </a:t>
            </a:r>
            <a:r>
              <a:rPr lang="ru-RU" sz="1600" smtClean="0">
                <a:solidFill>
                  <a:srgbClr val="002060"/>
                </a:solidFill>
              </a:rPr>
              <a:t>количество баллов </a:t>
            </a:r>
            <a:r>
              <a:rPr lang="ru-RU" sz="1600" dirty="0" smtClean="0">
                <a:solidFill>
                  <a:srgbClr val="002060"/>
                </a:solidFill>
              </a:rPr>
              <a:t>по результатам ЕГЭ.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3138" y="4356499"/>
            <a:ext cx="86808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Ориентировочная стоимость обучения за семестр составляет 77 153 руб.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3139" y="5660488"/>
            <a:ext cx="80582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Срок обучения- 4 года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3139" y="3012355"/>
            <a:ext cx="8597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Минимальный проходной балл для подачи документов: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967" y="107753"/>
            <a:ext cx="1656371" cy="838941"/>
          </a:xfrm>
          <a:prstGeom prst="rect">
            <a:avLst/>
          </a:prstGeom>
        </p:spPr>
      </p:pic>
      <p:sp>
        <p:nvSpPr>
          <p:cNvPr id="17" name="Заголовок 3"/>
          <p:cNvSpPr txBox="1">
            <a:spLocks/>
          </p:cNvSpPr>
          <p:nvPr/>
        </p:nvSpPr>
        <p:spPr>
          <a:xfrm>
            <a:off x="0" y="946694"/>
            <a:ext cx="9144000" cy="70957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Информация для поступающих: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122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967" y="107753"/>
            <a:ext cx="1656371" cy="838941"/>
          </a:xfrm>
          <a:prstGeom prst="rect">
            <a:avLst/>
          </a:prstGeom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73906" y="1009755"/>
            <a:ext cx="8842434" cy="682412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Учебный центр ГК «Медведь Холдинг»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3906" y="1692167"/>
            <a:ext cx="8728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solidFill>
                  <a:srgbClr val="002060"/>
                </a:solidFill>
              </a:rPr>
              <a:t>Учебный центр ГК «Медведь Холдинг» создан в 2012 г</a:t>
            </a:r>
            <a:r>
              <a:rPr lang="ru-RU" altLang="ru-RU" dirty="0" smtClean="0">
                <a:solidFill>
                  <a:srgbClr val="002060"/>
                </a:solidFill>
              </a:rPr>
              <a:t>.: технические и нетехнические тренеры, учебные классы и учебный цех для практических занятий.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" t="723" r="290"/>
          <a:stretch/>
        </p:blipFill>
        <p:spPr>
          <a:xfrm>
            <a:off x="259541" y="2848757"/>
            <a:ext cx="4126690" cy="2795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3631" y="5684635"/>
            <a:ext cx="258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Учебный цех. Открытие!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999058" y="5684635"/>
            <a:ext cx="1552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Учебный цех.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57" y="2848756"/>
            <a:ext cx="4195943" cy="279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8127</TotalTime>
  <Words>1039</Words>
  <Application>Microsoft Office PowerPoint</Application>
  <PresentationFormat>Экран (4:3)</PresentationFormat>
  <Paragraphs>172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BMW Group Condensed</vt:lpstr>
      <vt:lpstr>Calibri</vt:lpstr>
      <vt:lpstr>Calibri Light</vt:lpstr>
      <vt:lpstr>Times New Roman</vt:lpstr>
      <vt:lpstr>Wingdings</vt:lpstr>
      <vt:lpstr>1_Тема Office</vt:lpstr>
      <vt:lpstr>«Высшая школа автомобильного сервиса» </vt:lpstr>
      <vt:lpstr>Презентация PowerPoint</vt:lpstr>
      <vt:lpstr>«Высшая школа  автомобильного сервиса»</vt:lpstr>
      <vt:lpstr>«Высшая школа автомобильного сервиса»</vt:lpstr>
      <vt:lpstr>«Высшая школа автомобильного сервиса»</vt:lpstr>
      <vt:lpstr>«Высшая школа автомобильного сервиса»</vt:lpstr>
      <vt:lpstr>Преимущества обучения:</vt:lpstr>
      <vt:lpstr>Презентация PowerPoint</vt:lpstr>
      <vt:lpstr>Учебный центр ГК «Медведь Холдинг»</vt:lpstr>
      <vt:lpstr>Учебный центр ГК «Медведь Холдинг»</vt:lpstr>
      <vt:lpstr>Учебный центр ГК «Медведь Холдинг»</vt:lpstr>
      <vt:lpstr>Учебный центр ГК «Медведь Холдинг»</vt:lpstr>
      <vt:lpstr>Учебный центр ГК «Медведь Холдинг»</vt:lpstr>
      <vt:lpstr>ГК «Медведь Холдинг»</vt:lpstr>
      <vt:lpstr>ГК «Медведь Холдинг»</vt:lpstr>
      <vt:lpstr>ГК «Медведь Холдинг»</vt:lpstr>
      <vt:lpstr>ГК «Медведь Холдинг»</vt:lpstr>
      <vt:lpstr>ГК «Медведь Холдинг»</vt:lpstr>
      <vt:lpstr>ГК «Медведь Холдинг»</vt:lpstr>
      <vt:lpstr>ГК «Медведь Холдинг»</vt:lpstr>
      <vt:lpstr>ГК «Медведь Холдинг»</vt:lpstr>
      <vt:lpstr>ГК «Медведь Холдинг»</vt:lpstr>
      <vt:lpstr>ГК «Медведь Холдинг»</vt:lpstr>
      <vt:lpstr>Спорт и здоровый образ жизни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Меркушев Евгений</dc:creator>
  <cp:lastModifiedBy>Михайлова Светлана</cp:lastModifiedBy>
  <cp:revision>583</cp:revision>
  <cp:lastPrinted>2016-10-27T08:26:31Z</cp:lastPrinted>
  <dcterms:created xsi:type="dcterms:W3CDTF">2014-11-25T06:51:54Z</dcterms:created>
  <dcterms:modified xsi:type="dcterms:W3CDTF">2018-03-27T09:44:52Z</dcterms:modified>
</cp:coreProperties>
</file>